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ebp" ContentType="image/webp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media/image16.jpg" ContentType="image/png"/>
  <Override PartName="/ppt/notesSlides/notesSlide17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22"/>
  </p:notesMasterIdLst>
  <p:sldIdLst>
    <p:sldId id="256" r:id="rId5"/>
    <p:sldId id="291" r:id="rId6"/>
    <p:sldId id="308" r:id="rId7"/>
    <p:sldId id="309" r:id="rId8"/>
    <p:sldId id="310" r:id="rId9"/>
    <p:sldId id="311" r:id="rId10"/>
    <p:sldId id="292" r:id="rId11"/>
    <p:sldId id="313" r:id="rId12"/>
    <p:sldId id="324" r:id="rId13"/>
    <p:sldId id="315" r:id="rId14"/>
    <p:sldId id="316" r:id="rId15"/>
    <p:sldId id="319" r:id="rId16"/>
    <p:sldId id="322" r:id="rId17"/>
    <p:sldId id="320" r:id="rId18"/>
    <p:sldId id="317" r:id="rId19"/>
    <p:sldId id="323" r:id="rId20"/>
    <p:sldId id="321" r:id="rId2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40" userDrawn="1">
          <p15:clr>
            <a:srgbClr val="A4A3A4"/>
          </p15:clr>
        </p15:guide>
        <p15:guide id="2" pos="3768" userDrawn="1">
          <p15:clr>
            <a:srgbClr val="A4A3A4"/>
          </p15:clr>
        </p15:guide>
        <p15:guide id="3" pos="3912" userDrawn="1">
          <p15:clr>
            <a:srgbClr val="A4A3A4"/>
          </p15:clr>
        </p15:guide>
        <p15:guide id="4" pos="6720" userDrawn="1">
          <p15:clr>
            <a:srgbClr val="A4A3A4"/>
          </p15:clr>
        </p15:guide>
        <p15:guide id="5" pos="936" userDrawn="1">
          <p15:clr>
            <a:srgbClr val="A4A3A4"/>
          </p15:clr>
        </p15:guide>
        <p15:guide id="6" pos="432" userDrawn="1">
          <p15:clr>
            <a:srgbClr val="A4A3A4"/>
          </p15:clr>
        </p15:guide>
        <p15:guide id="7" pos="288" userDrawn="1">
          <p15:clr>
            <a:srgbClr val="A4A3A4"/>
          </p15:clr>
        </p15:guide>
        <p15:guide id="8" orient="horz" pos="1080" userDrawn="1">
          <p15:clr>
            <a:srgbClr val="A4A3A4"/>
          </p15:clr>
        </p15:guide>
        <p15:guide id="9" orient="horz" pos="2160" userDrawn="1">
          <p15:clr>
            <a:srgbClr val="A4A3A4"/>
          </p15:clr>
        </p15:guide>
        <p15:guide id="10" orient="horz" pos="3744" userDrawn="1">
          <p15:clr>
            <a:srgbClr val="A4A3A4"/>
          </p15:clr>
        </p15:guide>
        <p15:guide id="11" orient="horz" pos="2400" userDrawn="1">
          <p15:clr>
            <a:srgbClr val="A4A3A4"/>
          </p15:clr>
        </p15:guide>
        <p15:guide id="12" pos="739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7D54C"/>
    <a:srgbClr val="192C3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F58D67D-540F-4CBA-8115-3710F4C98744}" v="24" dt="2025-09-04T17:20:07.13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025"/>
    <p:restoredTop sz="92010" autoAdjust="0"/>
  </p:normalViewPr>
  <p:slideViewPr>
    <p:cSldViewPr snapToGrid="0" snapToObjects="1">
      <p:cViewPr varScale="1">
        <p:scale>
          <a:sx n="76" d="100"/>
          <a:sy n="76" d="100"/>
        </p:scale>
        <p:origin x="1262" y="53"/>
      </p:cViewPr>
      <p:guideLst>
        <p:guide pos="3840"/>
        <p:guide pos="3768"/>
        <p:guide pos="3912"/>
        <p:guide pos="6720"/>
        <p:guide pos="936"/>
        <p:guide pos="432"/>
        <p:guide pos="288"/>
        <p:guide orient="horz" pos="1080"/>
        <p:guide orient="horz" pos="2160"/>
        <p:guide orient="horz" pos="3744"/>
        <p:guide orient="horz" pos="2400"/>
        <p:guide pos="739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notesMaster" Target="notesMasters/notesMaster1.xml"/><Relationship Id="rId27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3E87B0-5FE1-D34C-801B-74A80C146D84}" type="datetimeFigureOut">
              <a:rPr lang="en-US" smtClean="0"/>
              <a:t>11/3/2025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8C6750-0CC6-564C-B9B2-2D9E553390E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90179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It’s good practice to add the client or facility logo to the slide to make the presentation custom. We’ve provided the best placement option which is in the upper lefthand corner.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8C6750-0CC6-564C-B9B2-2D9E553390E8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3177045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D44552-7E22-D58B-AB4D-06BFC8746E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0EA4A33-FE93-C71B-EE8C-F1AC6186D4B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55590FF-24FF-4C62-2398-D495BDDE013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EDC204-5740-429F-7675-C390E3A4C05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8C6750-0CC6-564C-B9B2-2D9E553390E8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281707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967CBE9-90E7-2B39-FC00-64C1B39EC6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C987317-E943-7F7C-BFF3-4BFC225DB4B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A773DB6-2FDB-C73D-28FE-BA54E77A3E5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DCE486C-37F6-1246-C593-001C1B849CF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8C6750-0CC6-564C-B9B2-2D9E553390E8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97347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1708E4-7C81-F46E-9C56-5E728F5CF3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474FFD4-AC2E-D007-0507-2A83C15A193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E8826DA-3FC4-9226-30ED-39E422FFB01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3142971-12CF-D2ED-62E9-E82625F9CC8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8C6750-0CC6-564C-B9B2-2D9E553390E8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020470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1F6BC1-6283-2A17-379D-91914B8D96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C2D33F9-59F5-C096-2D58-884B7A73E7C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6E3B4B7-73EA-20F5-F640-9D8FC1AAACC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00A87BD-CB44-7F1F-1200-DCC851587A3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8C6750-0CC6-564C-B9B2-2D9E553390E8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690093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6B3ECC-A50C-D051-C981-B461AEFF3F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5A03CCE-6181-96FB-3F9B-E405682CC14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D03CD2E-FE7E-54A7-3946-F59DCE8324E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C6E2494-95E4-165D-886D-788FC2C2FFB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8C6750-0CC6-564C-B9B2-2D9E553390E8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1488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EBE95A8-4CDD-CD20-4962-866A99DBBD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2561702-7CCA-2E68-DF5D-033431F191C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21CDAA0-3CC7-60A5-57F1-CE23CEDFBBC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BC057F-504F-6603-D331-791332A98F9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8C6750-0CC6-564C-B9B2-2D9E553390E8}" type="slidenum">
              <a:rPr lang="en-US" smtClean="0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882006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9111491-A87D-2ABC-BE05-A8F0D90CC5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D03AED7-C476-05DB-8225-BE96467C883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0C526B7-1B7D-8B0E-7251-1D5BAA405F1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CD550F9-9700-EFAC-3033-7AAA36FA85B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8C6750-0CC6-564C-B9B2-2D9E553390E8}" type="slidenum">
              <a:rPr lang="en-US" smtClean="0"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285360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3DC70B-A4C3-2864-B125-9D99850D1A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325A235-E24B-B056-0918-69350CFCC47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ABBA111-ADCE-8D64-1A7C-7C7F1F31D26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D9F5233-990C-1D9E-AB53-587C8929DA2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8C6750-0CC6-564C-B9B2-2D9E553390E8}" type="slidenum">
              <a:rPr lang="en-US" smtClean="0"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76418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Delete the description if you don’t want to use it. The description might be the goal for the session or session attendees.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8C6750-0CC6-564C-B9B2-2D9E553390E8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66617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0C0B80-350F-142D-68EF-5684DD3B58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8AA9291-6F60-BEB1-FB26-701EE9F99EB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6357BF8-8F8A-2183-F2A3-5F2684AFFF9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Use the big white slide when you have graphs or charts that don’t fit with other layouts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004A613-C45E-3253-E3D7-DEAD67CB5ED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8C6750-0CC6-564C-B9B2-2D9E553390E8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034096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46AF12-4240-8988-CAF4-09B977188B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67191C0-9879-5428-98BA-5D16BBB69A6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0386464-DF48-4C05-D04C-AFB5300273E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Use the big white slide when you have graphs or charts that don’t fit with other layouts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4F7B756-F66F-40C6-F531-C54C35E50E9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8C6750-0CC6-564C-B9B2-2D9E553390E8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065927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BC5EC7-9514-0D13-0F75-E203E0221F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EF4A82F-E508-65A4-44FD-FD39D84190F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00BB51D-B1A5-D2ED-CA7B-691A4721A6F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Use the big white slide when you have graphs or charts that don’t fit with other layouts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B4A4290-8972-2D1E-0485-72F0C6BBDF0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8C6750-0CC6-564C-B9B2-2D9E553390E8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196093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37B8CB4-DFAA-213E-DE36-9A07AC0650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D32F1DB-DFD9-8EA2-8599-8CD5201B896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38DE281-243C-B283-B04A-D761B3B1105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Use the big white slide when you have graphs or charts that don’t fit with other layouts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D29BC37-0B8A-B6F5-39C2-3720AF77124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8C6750-0CC6-564C-B9B2-2D9E553390E8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093595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8C6750-0CC6-564C-B9B2-2D9E553390E8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480381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9B3566-312C-1E78-4D84-988A284FE8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CD696FF-7F1F-910F-BC6A-9C89E39513A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26874AA-AD97-1AAB-FC58-83C8275A394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0939FE1-8A81-7353-31E0-3D6B261193A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8C6750-0CC6-564C-B9B2-2D9E553390E8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063270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258EC5-2CC4-AF63-6A51-F23A669ABE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F153247-6D6D-3E3D-B8BA-3559D2A35CC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CDCCA21-3C2B-C169-9839-5B60932E47D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90CE129-B773-61CA-4EA9-21FC99E90AE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8C6750-0CC6-564C-B9B2-2D9E553390E8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08054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66F22B-CD6E-944B-BCAF-1940A52EF2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14CD11F-C72B-AE40-AE99-67CEED6895F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B34E8C0-F735-7041-B258-9045C9E420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58956-0122-904C-AE08-0EB0C216A9E6}" type="datetimeFigureOut">
              <a:rPr lang="en-US" smtClean="0"/>
              <a:t>11/3/2025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528536-A7F5-BD42-AF55-07F0E2F092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60CA357-7ECC-144D-B10A-FABD747902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5D9C8-3BE5-704F-BE94-23CF1FE215B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79987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A15415-0E5E-D243-BFFB-66D9ECF3D4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7CAEE7A-20B5-2F4C-9266-BCB137B206A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4D9C434-039D-0C46-9B7C-008B8A9652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58956-0122-904C-AE08-0EB0C216A9E6}" type="datetimeFigureOut">
              <a:rPr lang="en-US" smtClean="0"/>
              <a:t>11/3/2025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F8ED4A-4E8B-384C-8324-05E9F5E3E8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BAEAF2-7AFC-B647-8946-DEA566BFE1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5D9C8-3BE5-704F-BE94-23CF1FE215B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22512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509C512-4DBB-9F44-ADDE-7972229383A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30B2805-42E1-A940-8202-0C369B3250F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123E439-F42F-044C-9EFB-3C090692F7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58956-0122-904C-AE08-0EB0C216A9E6}" type="datetimeFigureOut">
              <a:rPr lang="en-US" smtClean="0"/>
              <a:t>11/3/2025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972F701-44EE-2444-A9E6-844DCB67B9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79D8568-34CD-1147-8D72-41933CA53F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5D9C8-3BE5-704F-BE94-23CF1FE215B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43224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73ECED-9D8F-F94C-BE63-A58DCD2F65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7646518-3060-1140-936F-6D8E8D08DCF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97FCAC7-0FE1-2649-9843-0D261F7A90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58956-0122-904C-AE08-0EB0C216A9E6}" type="datetimeFigureOut">
              <a:rPr lang="en-US" smtClean="0"/>
              <a:t>11/3/2025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9034C6-D605-F844-A1B6-B06069561B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DB47722-BBFA-1C49-A482-77A14EB473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5D9C8-3BE5-704F-BE94-23CF1FE215B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18353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3C40A9-907E-7B47-B2A2-8EAF6609E3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80D2DA9-BACC-7748-B7D4-559C7B9BA19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DE804E6-9F27-F74B-821F-836DBD4746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58956-0122-904C-AE08-0EB0C216A9E6}" type="datetimeFigureOut">
              <a:rPr lang="en-US" smtClean="0"/>
              <a:t>11/3/2025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4F4D442-9BE1-AA48-8EFD-58708B2F95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0DE5A67-41E6-D54A-A935-4EC61F7480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5D9C8-3BE5-704F-BE94-23CF1FE215B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4615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762865-3318-7C4D-B48C-EA1A32A242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A87793D-2350-0845-8571-D460934825C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DA5064E-9A84-B24C-9395-494E2CB716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2155438-DAB4-3540-9EDA-04864592E8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58956-0122-904C-AE08-0EB0C216A9E6}" type="datetimeFigureOut">
              <a:rPr lang="en-US" smtClean="0"/>
              <a:t>11/3/2025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1167948-3497-234B-8F7E-988FC9281E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5F1C3F9-DAC5-C349-A78F-40B3434D07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5D9C8-3BE5-704F-BE94-23CF1FE215B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78828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E49005-6EFA-1C4B-938A-5DCD3CD30B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2A05496-020D-5046-8C31-4B15A94D140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890682C-FA93-6043-A85C-6B507581C5D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AC41112-B5CC-2F41-920A-D93E6F3D258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DC70E9A-031B-5945-BA48-875A035DF4E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E4B2D7B-AA71-D649-91F5-F88B38D741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58956-0122-904C-AE08-0EB0C216A9E6}" type="datetimeFigureOut">
              <a:rPr lang="en-US" smtClean="0"/>
              <a:t>11/3/2025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96F69-2D16-0A4A-B0AE-24B00B00FF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E466A4D-247E-C747-94C7-94FA001176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5D9C8-3BE5-704F-BE94-23CF1FE215B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16894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1E657C-7C23-EE4E-B847-E5FB69E44E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5C46B9B-509F-FA4C-813D-4E9F1EB8C4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58956-0122-904C-AE08-0EB0C216A9E6}" type="datetimeFigureOut">
              <a:rPr lang="en-US" smtClean="0"/>
              <a:t>11/3/2025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3E9BD59-B525-BB48-A75A-E74F1A28CA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2A2ABD7-6DD2-B94B-9D31-A52C46C3AB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5D9C8-3BE5-704F-BE94-23CF1FE215B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62834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82C2BD9-0DED-8C43-BDD2-A897BAF08A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58956-0122-904C-AE08-0EB0C216A9E6}" type="datetimeFigureOut">
              <a:rPr lang="en-US" smtClean="0"/>
              <a:t>11/3/2025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008C194-EF4E-D848-A687-D830789642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95CA7D7-765D-244F-A6CD-3228A763AE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5D9C8-3BE5-704F-BE94-23CF1FE215B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40657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BC9930-7137-CB48-9A8D-8F9B16D2F0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EDB332-A4AF-C345-A4A0-9A7C830F9B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EB42BAC-F1E2-0E40-B076-B5547037982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C1D1EB2-D41F-BB4B-931A-6ACFC4035F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58956-0122-904C-AE08-0EB0C216A9E6}" type="datetimeFigureOut">
              <a:rPr lang="en-US" smtClean="0"/>
              <a:t>11/3/2025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95F06F4-A444-1649-9DB5-C74B9A5C2D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330C56-C506-C34E-BF87-4EEAB73099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5D9C8-3BE5-704F-BE94-23CF1FE215B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56384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0792BF-B13B-4B41-A959-843E8BB6F3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8D96438-628C-5842-B1F5-BF0AA3DDF48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7E89C6F-9153-C14E-A1F3-485787140EA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2E1779D-AAFA-234C-80AB-4C16F904A2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58956-0122-904C-AE08-0EB0C216A9E6}" type="datetimeFigureOut">
              <a:rPr lang="en-US" smtClean="0"/>
              <a:t>11/3/2025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8E925D0-B7EA-454A-B4A2-EDDB918AD3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EB76D3F-4F64-8345-A8B0-F65B0FB574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5D9C8-3BE5-704F-BE94-23CF1FE215B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384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4C32261-F9DF-AF4A-9426-57B87CD6DA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CBD2E1D-95E4-DA4D-BBC4-2D6B6CE1908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3073030-023A-F64B-9320-B10CB76C086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D58956-0122-904C-AE08-0EB0C216A9E6}" type="datetimeFigureOut">
              <a:rPr lang="en-US" smtClean="0"/>
              <a:t>11/3/2025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411594E-8662-2845-A11A-6DFF6949F1B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C4B5B07-6BD4-E740-87F8-95A92391ECC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B5D9C8-3BE5-704F-BE94-23CF1FE215B2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10" name="Picture 9" descr="Background pattern&#10;&#10;Description automatically generated with medium confidence">
            <a:extLst>
              <a:ext uri="{FF2B5EF4-FFF2-40B4-BE49-F238E27FC236}">
                <a16:creationId xmlns:a16="http://schemas.microsoft.com/office/drawing/2014/main" id="{B8765D1D-C1E4-1C4E-AB36-71620D0DF10C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03075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webp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C253F2F-63B3-EB4D-9359-C6949E87C34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887AF167-00B1-6041-B25E-67E78DD4C9E3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8A310C1-272A-9A42-9024-85A1A976CFDD}"/>
              </a:ext>
            </a:extLst>
          </p:cNvPr>
          <p:cNvSpPr txBox="1"/>
          <p:nvPr/>
        </p:nvSpPr>
        <p:spPr>
          <a:xfrm>
            <a:off x="140623" y="4198684"/>
            <a:ext cx="1128350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4800" b="1" dirty="0">
                <a:solidFill>
                  <a:schemeClr val="bg1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HIGH PERFORMANCE LEADERSHIP</a:t>
            </a:r>
          </a:p>
          <a:p>
            <a:pPr algn="r"/>
            <a:r>
              <a:rPr lang="en-US" sz="4800" b="1" dirty="0">
                <a:solidFill>
                  <a:schemeClr val="bg1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DEVELOPMENT PROGRAM</a:t>
            </a:r>
          </a:p>
        </p:txBody>
      </p:sp>
      <p:pic>
        <p:nvPicPr>
          <p:cNvPr id="7" name="Picture 6" descr="A logo with a compass and arrows&#10;&#10;AI-generated content may be incorrect.">
            <a:extLst>
              <a:ext uri="{FF2B5EF4-FFF2-40B4-BE49-F238E27FC236}">
                <a16:creationId xmlns:a16="http://schemas.microsoft.com/office/drawing/2014/main" id="{53C314D1-3752-D504-86B4-7CC6F30D5988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8219" r="6237" b="3161"/>
          <a:stretch>
            <a:fillRect/>
          </a:stretch>
        </p:blipFill>
        <p:spPr>
          <a:xfrm>
            <a:off x="1743957" y="235487"/>
            <a:ext cx="3289955" cy="33258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913966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F7B381C-DE48-8430-A3BF-437D259644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03D775A6-ACB2-C345-B780-AD90A1B7DDCF}"/>
              </a:ext>
            </a:extLst>
          </p:cNvPr>
          <p:cNvSpPr/>
          <p:nvPr/>
        </p:nvSpPr>
        <p:spPr>
          <a:xfrm>
            <a:off x="6096000" y="1714500"/>
            <a:ext cx="6096000" cy="42291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 algn="ctr"/>
            <a:r>
              <a:rPr lang="en-US">
                <a:solidFill>
                  <a:schemeClr val="tx2"/>
                </a:solidFill>
              </a:rPr>
              <a:t>WHEN PLACING IMAGES: </a:t>
            </a:r>
          </a:p>
          <a:p>
            <a:pPr lvl="1" algn="ctr"/>
            <a:r>
              <a:rPr lang="en-US">
                <a:solidFill>
                  <a:schemeClr val="tx2"/>
                </a:solidFill>
              </a:rPr>
              <a:t>File type: .jpg or .</a:t>
            </a:r>
            <a:r>
              <a:rPr lang="en-US" err="1">
                <a:solidFill>
                  <a:schemeClr val="tx2"/>
                </a:solidFill>
              </a:rPr>
              <a:t>png</a:t>
            </a:r>
            <a:r>
              <a:rPr lang="en-US">
                <a:solidFill>
                  <a:schemeClr val="tx2"/>
                </a:solidFill>
              </a:rPr>
              <a:t>.</a:t>
            </a:r>
          </a:p>
          <a:p>
            <a:pPr lvl="1" algn="ctr"/>
            <a:r>
              <a:rPr lang="en-US">
                <a:solidFill>
                  <a:schemeClr val="tx2"/>
                </a:solidFill>
              </a:rPr>
              <a:t>Use .</a:t>
            </a:r>
            <a:r>
              <a:rPr lang="en-US" err="1">
                <a:solidFill>
                  <a:schemeClr val="tx2"/>
                </a:solidFill>
              </a:rPr>
              <a:t>png</a:t>
            </a:r>
            <a:r>
              <a:rPr lang="en-US">
                <a:solidFill>
                  <a:schemeClr val="tx2"/>
                </a:solidFill>
              </a:rPr>
              <a:t> files if image backgrounds need to be transparent.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4E6A9B7-095A-78E4-6B1E-7C37D7063C4F}"/>
              </a:ext>
            </a:extLst>
          </p:cNvPr>
          <p:cNvSpPr txBox="1"/>
          <p:nvPr/>
        </p:nvSpPr>
        <p:spPr>
          <a:xfrm>
            <a:off x="671637" y="1714500"/>
            <a:ext cx="52958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LEADERSHIP 101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2E20D01-4973-E323-CD62-913DEE0B3F48}"/>
              </a:ext>
            </a:extLst>
          </p:cNvPr>
          <p:cNvSpPr txBox="1"/>
          <p:nvPr/>
        </p:nvSpPr>
        <p:spPr>
          <a:xfrm>
            <a:off x="5295900" y="816428"/>
            <a:ext cx="64166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800" b="1" dirty="0">
                <a:solidFill>
                  <a:srgbClr val="192C3B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HPL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2CDA2B9-E1D9-8909-DAA7-65D1D9D4830A}"/>
              </a:ext>
            </a:extLst>
          </p:cNvPr>
          <p:cNvSpPr txBox="1"/>
          <p:nvPr/>
        </p:nvSpPr>
        <p:spPr>
          <a:xfrm>
            <a:off x="6981623" y="1271216"/>
            <a:ext cx="47309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b="1" dirty="0">
                <a:solidFill>
                  <a:schemeClr val="bg2">
                    <a:lumMod val="50000"/>
                  </a:schemeClr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ORIENTATION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44434358-E565-14A9-66A1-B1CFC602FF3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1637" y="2239867"/>
            <a:ext cx="3549625" cy="3416216"/>
          </a:xfrm>
        </p:spPr>
        <p:txBody>
          <a:bodyPr anchor="t">
            <a:normAutofit/>
          </a:bodyPr>
          <a:lstStyle/>
          <a:p>
            <a:pPr>
              <a:lnSpc>
                <a:spcPct val="100000"/>
              </a:lnSpc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What is Leadership?</a:t>
            </a:r>
          </a:p>
          <a:p>
            <a:pPr>
              <a:lnSpc>
                <a:spcPct val="100000"/>
              </a:lnSpc>
            </a:pPr>
            <a:r>
              <a:rPr lang="en-US" sz="1600" u="sng" dirty="0">
                <a:latin typeface="Arial" panose="020B0604020202020204" pitchFamily="34" charset="0"/>
                <a:cs typeface="Arial" panose="020B0604020202020204" pitchFamily="34" charset="0"/>
              </a:rPr>
              <a:t>Extreme Ownership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(Willink)</a:t>
            </a:r>
          </a:p>
          <a:p>
            <a:pPr>
              <a:lnSpc>
                <a:spcPct val="100000"/>
              </a:lnSpc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Organizational Health (Lencioni)</a:t>
            </a:r>
          </a:p>
          <a:p>
            <a:pPr>
              <a:lnSpc>
                <a:spcPct val="100000"/>
              </a:lnSpc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Culture (Coyle)</a:t>
            </a:r>
          </a:p>
          <a:p>
            <a:pPr>
              <a:lnSpc>
                <a:spcPct val="100000"/>
              </a:lnSpc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The “T” Word</a:t>
            </a:r>
          </a:p>
          <a:p>
            <a:endParaRPr lang="en-US" sz="1600" dirty="0"/>
          </a:p>
        </p:txBody>
      </p:sp>
      <p:pic>
        <p:nvPicPr>
          <p:cNvPr id="2050" name="Picture 2" descr="Back View Female Sport Coach Her Stock Photo 1303986139 | Shutterstock">
            <a:extLst>
              <a:ext uri="{FF2B5EF4-FFF2-40B4-BE49-F238E27FC236}">
                <a16:creationId xmlns:a16="http://schemas.microsoft.com/office/drawing/2014/main" id="{9BA49A54-D53D-C940-8B96-5316217D3C2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40" b="7863"/>
          <a:stretch>
            <a:fillRect/>
          </a:stretch>
        </p:blipFill>
        <p:spPr bwMode="auto">
          <a:xfrm>
            <a:off x="5967536" y="1714500"/>
            <a:ext cx="6224464" cy="4229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5444452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B7DF4F-78E4-9ECA-678D-D22844090F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9AA8579F-77E7-8222-C6E3-D506C4E1C716}"/>
              </a:ext>
            </a:extLst>
          </p:cNvPr>
          <p:cNvSpPr/>
          <p:nvPr/>
        </p:nvSpPr>
        <p:spPr>
          <a:xfrm>
            <a:off x="6096000" y="1714500"/>
            <a:ext cx="6096000" cy="42291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 algn="ctr"/>
            <a:r>
              <a:rPr lang="en-US">
                <a:solidFill>
                  <a:schemeClr val="tx2"/>
                </a:solidFill>
              </a:rPr>
              <a:t>WHEN PLACING IMAGES: </a:t>
            </a:r>
          </a:p>
          <a:p>
            <a:pPr lvl="1" algn="ctr"/>
            <a:r>
              <a:rPr lang="en-US">
                <a:solidFill>
                  <a:schemeClr val="tx2"/>
                </a:solidFill>
              </a:rPr>
              <a:t>File type: .jpg or .</a:t>
            </a:r>
            <a:r>
              <a:rPr lang="en-US" err="1">
                <a:solidFill>
                  <a:schemeClr val="tx2"/>
                </a:solidFill>
              </a:rPr>
              <a:t>png</a:t>
            </a:r>
            <a:r>
              <a:rPr lang="en-US">
                <a:solidFill>
                  <a:schemeClr val="tx2"/>
                </a:solidFill>
              </a:rPr>
              <a:t>.</a:t>
            </a:r>
          </a:p>
          <a:p>
            <a:pPr lvl="1" algn="ctr"/>
            <a:r>
              <a:rPr lang="en-US">
                <a:solidFill>
                  <a:schemeClr val="tx2"/>
                </a:solidFill>
              </a:rPr>
              <a:t>Use .</a:t>
            </a:r>
            <a:r>
              <a:rPr lang="en-US" err="1">
                <a:solidFill>
                  <a:schemeClr val="tx2"/>
                </a:solidFill>
              </a:rPr>
              <a:t>png</a:t>
            </a:r>
            <a:r>
              <a:rPr lang="en-US">
                <a:solidFill>
                  <a:schemeClr val="tx2"/>
                </a:solidFill>
              </a:rPr>
              <a:t> files if image backgrounds need to be transparent.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292338A-AE72-0B77-7933-5AFB17571F2F}"/>
              </a:ext>
            </a:extLst>
          </p:cNvPr>
          <p:cNvSpPr txBox="1"/>
          <p:nvPr/>
        </p:nvSpPr>
        <p:spPr>
          <a:xfrm>
            <a:off x="671637" y="1714500"/>
            <a:ext cx="52958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SERVICE EXCELLENCE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EC72975-DEF0-F10F-7A16-1998E43D1D1F}"/>
              </a:ext>
            </a:extLst>
          </p:cNvPr>
          <p:cNvSpPr txBox="1"/>
          <p:nvPr/>
        </p:nvSpPr>
        <p:spPr>
          <a:xfrm>
            <a:off x="5295900" y="816428"/>
            <a:ext cx="64166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800" b="1" dirty="0">
                <a:solidFill>
                  <a:srgbClr val="192C3B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HPL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B04561B-EA05-FF0B-10D6-B359FB81D895}"/>
              </a:ext>
            </a:extLst>
          </p:cNvPr>
          <p:cNvSpPr txBox="1"/>
          <p:nvPr/>
        </p:nvSpPr>
        <p:spPr>
          <a:xfrm>
            <a:off x="6981623" y="1271216"/>
            <a:ext cx="47309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b="1" dirty="0">
                <a:solidFill>
                  <a:schemeClr val="bg2">
                    <a:lumMod val="50000"/>
                  </a:schemeClr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ORIENTATION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A69EB199-2CB3-1B51-7F58-1F40715A1CD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1637" y="2239867"/>
            <a:ext cx="3549625" cy="3416216"/>
          </a:xfrm>
        </p:spPr>
        <p:txBody>
          <a:bodyPr anchor="t">
            <a:normAutofit/>
          </a:bodyPr>
          <a:lstStyle/>
          <a:p>
            <a:pPr>
              <a:lnSpc>
                <a:spcPct val="100000"/>
              </a:lnSpc>
            </a:pPr>
            <a:r>
              <a:rPr lang="en-US" sz="1600" u="sng" dirty="0">
                <a:latin typeface="Arial" panose="020B0604020202020204" pitchFamily="34" charset="0"/>
                <a:cs typeface="Arial" panose="020B0604020202020204" pitchFamily="34" charset="0"/>
              </a:rPr>
              <a:t>Excellence Wins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(Schulze)</a:t>
            </a:r>
          </a:p>
          <a:p>
            <a:pPr>
              <a:lnSpc>
                <a:spcPct val="100000"/>
              </a:lnSpc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What Do They Want?</a:t>
            </a:r>
          </a:p>
          <a:p>
            <a:pPr>
              <a:lnSpc>
                <a:spcPct val="100000"/>
              </a:lnSpc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Service is a Team Sport</a:t>
            </a:r>
          </a:p>
          <a:p>
            <a:pPr>
              <a:lnSpc>
                <a:spcPct val="100000"/>
              </a:lnSpc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Inspire to Impress</a:t>
            </a:r>
          </a:p>
          <a:p>
            <a:endParaRPr lang="en-US" sz="16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2F51A95-1D2F-96C0-784E-E91439FB0C2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5472" y="1717717"/>
            <a:ext cx="6096528" cy="42553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063236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9FC2820-8BB7-EB9B-27B0-76A18147A3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2AEFC75A-F3C0-7A1F-51A2-2233B2C9B34F}"/>
              </a:ext>
            </a:extLst>
          </p:cNvPr>
          <p:cNvSpPr/>
          <p:nvPr/>
        </p:nvSpPr>
        <p:spPr>
          <a:xfrm>
            <a:off x="6096000" y="1714500"/>
            <a:ext cx="6096000" cy="42291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 algn="ctr"/>
            <a:r>
              <a:rPr lang="en-US">
                <a:solidFill>
                  <a:schemeClr val="tx2"/>
                </a:solidFill>
              </a:rPr>
              <a:t>WHEN PLACING IMAGES: </a:t>
            </a:r>
          </a:p>
          <a:p>
            <a:pPr lvl="1" algn="ctr"/>
            <a:r>
              <a:rPr lang="en-US">
                <a:solidFill>
                  <a:schemeClr val="tx2"/>
                </a:solidFill>
              </a:rPr>
              <a:t>File type: .jpg or .</a:t>
            </a:r>
            <a:r>
              <a:rPr lang="en-US" err="1">
                <a:solidFill>
                  <a:schemeClr val="tx2"/>
                </a:solidFill>
              </a:rPr>
              <a:t>png</a:t>
            </a:r>
            <a:r>
              <a:rPr lang="en-US">
                <a:solidFill>
                  <a:schemeClr val="tx2"/>
                </a:solidFill>
              </a:rPr>
              <a:t>.</a:t>
            </a:r>
          </a:p>
          <a:p>
            <a:pPr lvl="1" algn="ctr"/>
            <a:r>
              <a:rPr lang="en-US">
                <a:solidFill>
                  <a:schemeClr val="tx2"/>
                </a:solidFill>
              </a:rPr>
              <a:t>Use .</a:t>
            </a:r>
            <a:r>
              <a:rPr lang="en-US" err="1">
                <a:solidFill>
                  <a:schemeClr val="tx2"/>
                </a:solidFill>
              </a:rPr>
              <a:t>png</a:t>
            </a:r>
            <a:r>
              <a:rPr lang="en-US">
                <a:solidFill>
                  <a:schemeClr val="tx2"/>
                </a:solidFill>
              </a:rPr>
              <a:t> files if image backgrounds need to be transparent.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B30C603-022C-1823-3ABF-5827B20EEBA4}"/>
              </a:ext>
            </a:extLst>
          </p:cNvPr>
          <p:cNvSpPr txBox="1"/>
          <p:nvPr/>
        </p:nvSpPr>
        <p:spPr>
          <a:xfrm>
            <a:off x="671637" y="1714500"/>
            <a:ext cx="52958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PROCESS IMPROVEMENT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6328D48-F815-3C87-1F4B-69461C567AD3}"/>
              </a:ext>
            </a:extLst>
          </p:cNvPr>
          <p:cNvSpPr txBox="1"/>
          <p:nvPr/>
        </p:nvSpPr>
        <p:spPr>
          <a:xfrm>
            <a:off x="5295900" y="816428"/>
            <a:ext cx="64166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800" b="1" dirty="0">
                <a:solidFill>
                  <a:srgbClr val="192C3B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HPL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B17F106-307A-B5FE-66C4-F568A455785B}"/>
              </a:ext>
            </a:extLst>
          </p:cNvPr>
          <p:cNvSpPr txBox="1"/>
          <p:nvPr/>
        </p:nvSpPr>
        <p:spPr>
          <a:xfrm>
            <a:off x="6981623" y="1271216"/>
            <a:ext cx="47309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b="1" dirty="0">
                <a:solidFill>
                  <a:schemeClr val="bg2">
                    <a:lumMod val="50000"/>
                  </a:schemeClr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ORIENTATION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F2E277EA-4F40-2CB8-74BE-24BF3EE6FFF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1637" y="2562329"/>
            <a:ext cx="5136310" cy="3617407"/>
          </a:xfrm>
        </p:spPr>
        <p:txBody>
          <a:bodyPr anchor="t">
            <a:normAutofit/>
          </a:bodyPr>
          <a:lstStyle/>
          <a:p>
            <a:pPr>
              <a:lnSpc>
                <a:spcPct val="100000"/>
              </a:lnSpc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Power of Process</a:t>
            </a:r>
          </a:p>
          <a:p>
            <a:pPr>
              <a:lnSpc>
                <a:spcPct val="100000"/>
              </a:lnSpc>
            </a:pPr>
            <a:r>
              <a:rPr lang="en-US" sz="1600" u="sng" dirty="0">
                <a:latin typeface="Arial" panose="020B0604020202020204" pitchFamily="34" charset="0"/>
                <a:cs typeface="Arial" panose="020B0604020202020204" pitchFamily="34" charset="0"/>
              </a:rPr>
              <a:t>Peak Performance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(Elms)</a:t>
            </a:r>
          </a:p>
          <a:p>
            <a:pPr>
              <a:lnSpc>
                <a:spcPct val="100000"/>
              </a:lnSpc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What’s the Problem?</a:t>
            </a:r>
          </a:p>
          <a:p>
            <a:pPr>
              <a:lnSpc>
                <a:spcPct val="100000"/>
              </a:lnSpc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People vs. Process</a:t>
            </a:r>
          </a:p>
          <a:p>
            <a:pPr>
              <a:lnSpc>
                <a:spcPct val="100000"/>
              </a:lnSpc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Build-In, not Buy-In</a:t>
            </a:r>
          </a:p>
          <a:p>
            <a:endParaRPr lang="en-US" sz="900" dirty="0"/>
          </a:p>
        </p:txBody>
      </p:sp>
      <p:pic>
        <p:nvPicPr>
          <p:cNvPr id="4" name="Picture 3" descr="A group of people walking with a basketball&#10;&#10;Description automatically generated">
            <a:extLst>
              <a:ext uri="{FF2B5EF4-FFF2-40B4-BE49-F238E27FC236}">
                <a16:creationId xmlns:a16="http://schemas.microsoft.com/office/drawing/2014/main" id="{399989FD-BDF6-0E02-185A-E755D60B88D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527"/>
          <a:stretch>
            <a:fillRect/>
          </a:stretch>
        </p:blipFill>
        <p:spPr>
          <a:xfrm>
            <a:off x="6096000" y="1714499"/>
            <a:ext cx="6096000" cy="42290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106885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7D81EF-AFF1-29AC-14C1-F9F73F8B62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>
            <a:extLst>
              <a:ext uri="{FF2B5EF4-FFF2-40B4-BE49-F238E27FC236}">
                <a16:creationId xmlns:a16="http://schemas.microsoft.com/office/drawing/2014/main" id="{2B04A4D5-BFA6-5679-CA8D-928427DC3EE9}"/>
              </a:ext>
            </a:extLst>
          </p:cNvPr>
          <p:cNvSpPr txBox="1"/>
          <p:nvPr/>
        </p:nvSpPr>
        <p:spPr>
          <a:xfrm>
            <a:off x="671637" y="1714500"/>
            <a:ext cx="52958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SAFETY/EMERGENCY PLANNING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5E032F4-4306-E923-7330-9AB66CCF0360}"/>
              </a:ext>
            </a:extLst>
          </p:cNvPr>
          <p:cNvSpPr txBox="1"/>
          <p:nvPr/>
        </p:nvSpPr>
        <p:spPr>
          <a:xfrm>
            <a:off x="5295900" y="816428"/>
            <a:ext cx="64166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800" b="1" dirty="0">
                <a:solidFill>
                  <a:srgbClr val="192C3B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HPL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E84D9BC-5B5B-53BD-AA10-F566617139DA}"/>
              </a:ext>
            </a:extLst>
          </p:cNvPr>
          <p:cNvSpPr txBox="1"/>
          <p:nvPr/>
        </p:nvSpPr>
        <p:spPr>
          <a:xfrm>
            <a:off x="6981623" y="1271216"/>
            <a:ext cx="47309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b="1" dirty="0">
                <a:solidFill>
                  <a:schemeClr val="bg2">
                    <a:lumMod val="50000"/>
                  </a:schemeClr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ORIENTATION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933269A9-3C06-1FFD-88DF-ADF487C698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1637" y="2321169"/>
            <a:ext cx="5136310" cy="3617407"/>
          </a:xfrm>
        </p:spPr>
        <p:txBody>
          <a:bodyPr anchor="t">
            <a:normAutofit/>
          </a:bodyPr>
          <a:lstStyle/>
          <a:p>
            <a:pPr>
              <a:lnSpc>
                <a:spcPct val="100000"/>
              </a:lnSpc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Emergency Operations Plans</a:t>
            </a:r>
          </a:p>
          <a:p>
            <a:pPr>
              <a:lnSpc>
                <a:spcPct val="100000"/>
              </a:lnSpc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Incident Action Plans </a:t>
            </a:r>
          </a:p>
          <a:p>
            <a:pPr>
              <a:lnSpc>
                <a:spcPct val="100000"/>
              </a:lnSpc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Local Liaisons</a:t>
            </a:r>
          </a:p>
          <a:p>
            <a:pPr>
              <a:lnSpc>
                <a:spcPct val="100000"/>
              </a:lnSpc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Post-Incident Reporting</a:t>
            </a:r>
          </a:p>
          <a:p>
            <a:pPr>
              <a:lnSpc>
                <a:spcPct val="100000"/>
              </a:lnSpc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Business Continuity</a:t>
            </a:r>
          </a:p>
          <a:p>
            <a:endParaRPr lang="en-US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D71EEDA9-715C-0D53-1AD4-22F07B375D1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9" t="4556"/>
          <a:stretch>
            <a:fillRect/>
          </a:stretch>
        </p:blipFill>
        <p:spPr bwMode="auto">
          <a:xfrm>
            <a:off x="5880978" y="2083832"/>
            <a:ext cx="6311021" cy="30791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3111347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A2E0A4-C917-B82B-168A-36EBA352CF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77A63E55-3F60-13EA-7F5C-1887422EEA4B}"/>
              </a:ext>
            </a:extLst>
          </p:cNvPr>
          <p:cNvSpPr/>
          <p:nvPr/>
        </p:nvSpPr>
        <p:spPr>
          <a:xfrm>
            <a:off x="6096000" y="1714500"/>
            <a:ext cx="6096000" cy="42291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 algn="ctr"/>
            <a:r>
              <a:rPr lang="en-US">
                <a:solidFill>
                  <a:schemeClr val="tx2"/>
                </a:solidFill>
              </a:rPr>
              <a:t>WHEN PLACING IMAGES: </a:t>
            </a:r>
          </a:p>
          <a:p>
            <a:pPr lvl="1" algn="ctr"/>
            <a:r>
              <a:rPr lang="en-US">
                <a:solidFill>
                  <a:schemeClr val="tx2"/>
                </a:solidFill>
              </a:rPr>
              <a:t>File type: .jpg or .</a:t>
            </a:r>
            <a:r>
              <a:rPr lang="en-US" err="1">
                <a:solidFill>
                  <a:schemeClr val="tx2"/>
                </a:solidFill>
              </a:rPr>
              <a:t>png</a:t>
            </a:r>
            <a:r>
              <a:rPr lang="en-US">
                <a:solidFill>
                  <a:schemeClr val="tx2"/>
                </a:solidFill>
              </a:rPr>
              <a:t>.</a:t>
            </a:r>
          </a:p>
          <a:p>
            <a:pPr lvl="1" algn="ctr"/>
            <a:r>
              <a:rPr lang="en-US">
                <a:solidFill>
                  <a:schemeClr val="tx2"/>
                </a:solidFill>
              </a:rPr>
              <a:t>Use .</a:t>
            </a:r>
            <a:r>
              <a:rPr lang="en-US" err="1">
                <a:solidFill>
                  <a:schemeClr val="tx2"/>
                </a:solidFill>
              </a:rPr>
              <a:t>png</a:t>
            </a:r>
            <a:r>
              <a:rPr lang="en-US">
                <a:solidFill>
                  <a:schemeClr val="tx2"/>
                </a:solidFill>
              </a:rPr>
              <a:t> files if image backgrounds need to be transparent.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5695CE7-3FA4-BA20-ED28-8E161ECCE972}"/>
              </a:ext>
            </a:extLst>
          </p:cNvPr>
          <p:cNvSpPr txBox="1"/>
          <p:nvPr/>
        </p:nvSpPr>
        <p:spPr>
          <a:xfrm>
            <a:off x="671637" y="1714500"/>
            <a:ext cx="52958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HUMAN RESOURCES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2B417CC-6393-B65D-02E2-4C3DCADAF745}"/>
              </a:ext>
            </a:extLst>
          </p:cNvPr>
          <p:cNvSpPr txBox="1"/>
          <p:nvPr/>
        </p:nvSpPr>
        <p:spPr>
          <a:xfrm>
            <a:off x="5295900" y="816428"/>
            <a:ext cx="64166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800" b="1" dirty="0">
                <a:solidFill>
                  <a:srgbClr val="192C3B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HPL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FEEC944-AF87-76BF-B441-589654982002}"/>
              </a:ext>
            </a:extLst>
          </p:cNvPr>
          <p:cNvSpPr txBox="1"/>
          <p:nvPr/>
        </p:nvSpPr>
        <p:spPr>
          <a:xfrm>
            <a:off x="6981623" y="1271216"/>
            <a:ext cx="47309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b="1" dirty="0">
                <a:solidFill>
                  <a:schemeClr val="bg2">
                    <a:lumMod val="50000"/>
                  </a:schemeClr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ORIENTATION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85397A77-8D7C-68F1-C904-19A7CD5414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1637" y="2562329"/>
            <a:ext cx="5136310" cy="3617407"/>
          </a:xfrm>
        </p:spPr>
        <p:txBody>
          <a:bodyPr anchor="t">
            <a:normAutofit/>
          </a:bodyPr>
          <a:lstStyle/>
          <a:p>
            <a:pPr>
              <a:lnSpc>
                <a:spcPct val="100000"/>
              </a:lnSpc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Recruit and Retain</a:t>
            </a:r>
          </a:p>
          <a:p>
            <a:pPr>
              <a:lnSpc>
                <a:spcPct val="100000"/>
              </a:lnSpc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Meaningful Performance Evaluations</a:t>
            </a:r>
          </a:p>
          <a:p>
            <a:pPr>
              <a:lnSpc>
                <a:spcPct val="100000"/>
              </a:lnSpc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Correcting with Concern</a:t>
            </a:r>
            <a:endParaRPr lang="en-US" sz="1600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FF3A10B-9273-C925-2BC3-10ACC9A79D1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5472" y="1712609"/>
            <a:ext cx="6096528" cy="42309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948968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15B4E4-3BD4-F500-3248-E3F28B919D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A7E1F8A3-59D8-CE1B-0117-133DDB2B1A1A}"/>
              </a:ext>
            </a:extLst>
          </p:cNvPr>
          <p:cNvSpPr/>
          <p:nvPr/>
        </p:nvSpPr>
        <p:spPr>
          <a:xfrm>
            <a:off x="6096000" y="1714500"/>
            <a:ext cx="6096000" cy="42291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 algn="ctr"/>
            <a:r>
              <a:rPr lang="en-US">
                <a:solidFill>
                  <a:schemeClr val="tx2"/>
                </a:solidFill>
              </a:rPr>
              <a:t>WHEN PLACING IMAGES: </a:t>
            </a:r>
          </a:p>
          <a:p>
            <a:pPr lvl="1" algn="ctr"/>
            <a:r>
              <a:rPr lang="en-US">
                <a:solidFill>
                  <a:schemeClr val="tx2"/>
                </a:solidFill>
              </a:rPr>
              <a:t>File type: .jpg or .</a:t>
            </a:r>
            <a:r>
              <a:rPr lang="en-US" err="1">
                <a:solidFill>
                  <a:schemeClr val="tx2"/>
                </a:solidFill>
              </a:rPr>
              <a:t>png</a:t>
            </a:r>
            <a:r>
              <a:rPr lang="en-US">
                <a:solidFill>
                  <a:schemeClr val="tx2"/>
                </a:solidFill>
              </a:rPr>
              <a:t>.</a:t>
            </a:r>
          </a:p>
          <a:p>
            <a:pPr lvl="1" algn="ctr"/>
            <a:r>
              <a:rPr lang="en-US">
                <a:solidFill>
                  <a:schemeClr val="tx2"/>
                </a:solidFill>
              </a:rPr>
              <a:t>Use .</a:t>
            </a:r>
            <a:r>
              <a:rPr lang="en-US" err="1">
                <a:solidFill>
                  <a:schemeClr val="tx2"/>
                </a:solidFill>
              </a:rPr>
              <a:t>png</a:t>
            </a:r>
            <a:r>
              <a:rPr lang="en-US">
                <a:solidFill>
                  <a:schemeClr val="tx2"/>
                </a:solidFill>
              </a:rPr>
              <a:t> files if image backgrounds need to be transparent.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DF8CB45-7C79-5B9A-645C-16325531F91A}"/>
              </a:ext>
            </a:extLst>
          </p:cNvPr>
          <p:cNvSpPr txBox="1"/>
          <p:nvPr/>
        </p:nvSpPr>
        <p:spPr>
          <a:xfrm>
            <a:off x="671637" y="1714500"/>
            <a:ext cx="52958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GOVERNMENT 101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F4ACEEA-015C-CB5A-1839-D884652E9C5F}"/>
              </a:ext>
            </a:extLst>
          </p:cNvPr>
          <p:cNvSpPr txBox="1"/>
          <p:nvPr/>
        </p:nvSpPr>
        <p:spPr>
          <a:xfrm>
            <a:off x="5295900" y="816428"/>
            <a:ext cx="64166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800" b="1" dirty="0">
                <a:solidFill>
                  <a:srgbClr val="192C3B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HPL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3C1E01C-F904-EB4C-E371-3D4082F01067}"/>
              </a:ext>
            </a:extLst>
          </p:cNvPr>
          <p:cNvSpPr txBox="1"/>
          <p:nvPr/>
        </p:nvSpPr>
        <p:spPr>
          <a:xfrm>
            <a:off x="6981623" y="1271216"/>
            <a:ext cx="47309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b="1" dirty="0">
                <a:solidFill>
                  <a:schemeClr val="bg2">
                    <a:lumMod val="50000"/>
                  </a:schemeClr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ORIENTATION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EA4FDE9E-65EF-1B06-ED24-1953B44548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1637" y="2281372"/>
            <a:ext cx="5096117" cy="3448701"/>
          </a:xfrm>
        </p:spPr>
        <p:txBody>
          <a:bodyPr anchor="t">
            <a:normAutofit/>
          </a:bodyPr>
          <a:lstStyle/>
          <a:p>
            <a:pPr>
              <a:lnSpc>
                <a:spcPct val="100000"/>
              </a:lnSpc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Local Government Structures</a:t>
            </a:r>
          </a:p>
          <a:p>
            <a:pPr>
              <a:lnSpc>
                <a:spcPct val="100000"/>
              </a:lnSpc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The Government as a Customer</a:t>
            </a:r>
          </a:p>
          <a:p>
            <a:pPr>
              <a:lnSpc>
                <a:spcPct val="100000"/>
              </a:lnSpc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Politics is an 8-Letter Word</a:t>
            </a:r>
          </a:p>
          <a:p>
            <a:pPr>
              <a:lnSpc>
                <a:spcPct val="100000"/>
              </a:lnSpc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Relationships and Timing</a:t>
            </a:r>
          </a:p>
          <a:p>
            <a:endParaRPr lang="en-US" sz="1600" dirty="0"/>
          </a:p>
        </p:txBody>
      </p:sp>
      <p:pic>
        <p:nvPicPr>
          <p:cNvPr id="4" name="Picture 3" descr="Close-up of a stone building&#10;&#10;Description automatically generated">
            <a:extLst>
              <a:ext uri="{FF2B5EF4-FFF2-40B4-BE49-F238E27FC236}">
                <a16:creationId xmlns:a16="http://schemas.microsoft.com/office/drawing/2014/main" id="{044A06E1-C4AC-82CC-0A62-31F93691EC0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293"/>
          <a:stretch>
            <a:fillRect/>
          </a:stretch>
        </p:blipFill>
        <p:spPr>
          <a:xfrm>
            <a:off x="6095999" y="1714500"/>
            <a:ext cx="6096001" cy="422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064117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90331A8-7911-D819-D482-04FAC7E99C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226CA105-7663-A9D8-C3BD-8AC66E2E45C8}"/>
              </a:ext>
            </a:extLst>
          </p:cNvPr>
          <p:cNvSpPr/>
          <p:nvPr/>
        </p:nvSpPr>
        <p:spPr>
          <a:xfrm>
            <a:off x="6096000" y="1714500"/>
            <a:ext cx="6096000" cy="42291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 algn="ctr"/>
            <a:r>
              <a:rPr lang="en-US">
                <a:solidFill>
                  <a:schemeClr val="tx2"/>
                </a:solidFill>
              </a:rPr>
              <a:t>WHEN PLACING IMAGES: </a:t>
            </a:r>
          </a:p>
          <a:p>
            <a:pPr lvl="1" algn="ctr"/>
            <a:r>
              <a:rPr lang="en-US">
                <a:solidFill>
                  <a:schemeClr val="tx2"/>
                </a:solidFill>
              </a:rPr>
              <a:t>File type: .jpg or .</a:t>
            </a:r>
            <a:r>
              <a:rPr lang="en-US" err="1">
                <a:solidFill>
                  <a:schemeClr val="tx2"/>
                </a:solidFill>
              </a:rPr>
              <a:t>png</a:t>
            </a:r>
            <a:r>
              <a:rPr lang="en-US">
                <a:solidFill>
                  <a:schemeClr val="tx2"/>
                </a:solidFill>
              </a:rPr>
              <a:t>.</a:t>
            </a:r>
          </a:p>
          <a:p>
            <a:pPr lvl="1" algn="ctr"/>
            <a:r>
              <a:rPr lang="en-US">
                <a:solidFill>
                  <a:schemeClr val="tx2"/>
                </a:solidFill>
              </a:rPr>
              <a:t>Use .</a:t>
            </a:r>
            <a:r>
              <a:rPr lang="en-US" err="1">
                <a:solidFill>
                  <a:schemeClr val="tx2"/>
                </a:solidFill>
              </a:rPr>
              <a:t>png</a:t>
            </a:r>
            <a:r>
              <a:rPr lang="en-US">
                <a:solidFill>
                  <a:schemeClr val="tx2"/>
                </a:solidFill>
              </a:rPr>
              <a:t> files if image backgrounds need to be transparent.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89E2A0B-202F-DD0C-FCDA-439CBB60D709}"/>
              </a:ext>
            </a:extLst>
          </p:cNvPr>
          <p:cNvSpPr txBox="1"/>
          <p:nvPr/>
        </p:nvSpPr>
        <p:spPr>
          <a:xfrm>
            <a:off x="671637" y="1714500"/>
            <a:ext cx="52958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FACILITY STEWARDSHIP</a:t>
            </a:r>
            <a:b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b="1" dirty="0">
              <a:solidFill>
                <a:schemeClr val="bg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E28DEE7-9C0B-782D-AEE3-E25D2973D414}"/>
              </a:ext>
            </a:extLst>
          </p:cNvPr>
          <p:cNvSpPr txBox="1"/>
          <p:nvPr/>
        </p:nvSpPr>
        <p:spPr>
          <a:xfrm>
            <a:off x="5295900" y="816428"/>
            <a:ext cx="64166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800" b="1" dirty="0">
                <a:solidFill>
                  <a:srgbClr val="192C3B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HPL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7F1263A-07D3-5C29-F7FF-608D53FD9F6C}"/>
              </a:ext>
            </a:extLst>
          </p:cNvPr>
          <p:cNvSpPr txBox="1"/>
          <p:nvPr/>
        </p:nvSpPr>
        <p:spPr>
          <a:xfrm>
            <a:off x="6981623" y="1271216"/>
            <a:ext cx="47309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b="1" dirty="0">
                <a:solidFill>
                  <a:schemeClr val="bg2">
                    <a:lumMod val="50000"/>
                  </a:schemeClr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ORIENTATION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73A2A909-655F-0C76-9BC1-7E432EC175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1636" y="2240782"/>
            <a:ext cx="5136310" cy="3617407"/>
          </a:xfrm>
        </p:spPr>
        <p:txBody>
          <a:bodyPr anchor="t">
            <a:normAutofit/>
          </a:bodyPr>
          <a:lstStyle/>
          <a:p>
            <a:pPr>
              <a:lnSpc>
                <a:spcPct val="100000"/>
              </a:lnSpc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Preventive Maintenance Best Practices</a:t>
            </a:r>
          </a:p>
          <a:p>
            <a:pPr>
              <a:lnSpc>
                <a:spcPct val="100000"/>
              </a:lnSpc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Equipment Maintenance</a:t>
            </a:r>
          </a:p>
          <a:p>
            <a:pPr>
              <a:lnSpc>
                <a:spcPct val="100000"/>
              </a:lnSpc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Building Systems Maintenance</a:t>
            </a:r>
          </a:p>
          <a:p>
            <a:pPr>
              <a:lnSpc>
                <a:spcPct val="100000"/>
              </a:lnSpc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Professional Resources</a:t>
            </a:r>
            <a:endParaRPr lang="en-US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 descr="Aerial view of a baseball field&#10;&#10;Description automatically generated">
            <a:extLst>
              <a:ext uri="{FF2B5EF4-FFF2-40B4-BE49-F238E27FC236}">
                <a16:creationId xmlns:a16="http://schemas.microsoft.com/office/drawing/2014/main" id="{46A0C69F-801F-D7A7-97F7-4E070024C99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55" r="1179"/>
          <a:stretch>
            <a:fillRect/>
          </a:stretch>
        </p:blipFill>
        <p:spPr>
          <a:xfrm>
            <a:off x="6095999" y="1714499"/>
            <a:ext cx="6096001" cy="42290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310443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8052BF-5E39-3777-8FC9-28E7E1C28F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FB360713-0304-DD1F-853C-01D640BA261E}"/>
              </a:ext>
            </a:extLst>
          </p:cNvPr>
          <p:cNvSpPr/>
          <p:nvPr/>
        </p:nvSpPr>
        <p:spPr>
          <a:xfrm>
            <a:off x="6096000" y="1714500"/>
            <a:ext cx="6096000" cy="42291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 algn="ctr"/>
            <a:r>
              <a:rPr lang="en-US">
                <a:solidFill>
                  <a:schemeClr val="tx2"/>
                </a:solidFill>
              </a:rPr>
              <a:t>WHEN PLACING IMAGES: </a:t>
            </a:r>
          </a:p>
          <a:p>
            <a:pPr lvl="1" algn="ctr"/>
            <a:r>
              <a:rPr lang="en-US">
                <a:solidFill>
                  <a:schemeClr val="tx2"/>
                </a:solidFill>
              </a:rPr>
              <a:t>File type: .jpg or .</a:t>
            </a:r>
            <a:r>
              <a:rPr lang="en-US" err="1">
                <a:solidFill>
                  <a:schemeClr val="tx2"/>
                </a:solidFill>
              </a:rPr>
              <a:t>png</a:t>
            </a:r>
            <a:r>
              <a:rPr lang="en-US">
                <a:solidFill>
                  <a:schemeClr val="tx2"/>
                </a:solidFill>
              </a:rPr>
              <a:t>.</a:t>
            </a:r>
          </a:p>
          <a:p>
            <a:pPr lvl="1" algn="ctr"/>
            <a:r>
              <a:rPr lang="en-US">
                <a:solidFill>
                  <a:schemeClr val="tx2"/>
                </a:solidFill>
              </a:rPr>
              <a:t>Use .</a:t>
            </a:r>
            <a:r>
              <a:rPr lang="en-US" err="1">
                <a:solidFill>
                  <a:schemeClr val="tx2"/>
                </a:solidFill>
              </a:rPr>
              <a:t>png</a:t>
            </a:r>
            <a:r>
              <a:rPr lang="en-US">
                <a:solidFill>
                  <a:schemeClr val="tx2"/>
                </a:solidFill>
              </a:rPr>
              <a:t> files if image backgrounds need to be transparent.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1CBAFF5-199D-99EE-DDA1-B8CF1F4269F8}"/>
              </a:ext>
            </a:extLst>
          </p:cNvPr>
          <p:cNvSpPr txBox="1"/>
          <p:nvPr/>
        </p:nvSpPr>
        <p:spPr>
          <a:xfrm>
            <a:off x="671637" y="1714500"/>
            <a:ext cx="52958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BUDGETING/PLANNING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B086FE9-88F1-52BB-5AFF-38B07F8EB361}"/>
              </a:ext>
            </a:extLst>
          </p:cNvPr>
          <p:cNvSpPr txBox="1"/>
          <p:nvPr/>
        </p:nvSpPr>
        <p:spPr>
          <a:xfrm>
            <a:off x="5295900" y="816428"/>
            <a:ext cx="64166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800" b="1" dirty="0">
                <a:solidFill>
                  <a:srgbClr val="192C3B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HPL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5AC186A-CC2F-6B29-1A61-59F62485A59E}"/>
              </a:ext>
            </a:extLst>
          </p:cNvPr>
          <p:cNvSpPr txBox="1"/>
          <p:nvPr/>
        </p:nvSpPr>
        <p:spPr>
          <a:xfrm>
            <a:off x="6981623" y="1271216"/>
            <a:ext cx="47309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b="1" dirty="0">
                <a:solidFill>
                  <a:schemeClr val="bg2">
                    <a:lumMod val="50000"/>
                  </a:schemeClr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ORIENTATION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33A650CA-1A53-E95D-C816-A9FD8ED2098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1637" y="2326193"/>
            <a:ext cx="5136310" cy="3617407"/>
          </a:xfrm>
        </p:spPr>
        <p:txBody>
          <a:bodyPr anchor="t">
            <a:normAutofit/>
          </a:bodyPr>
          <a:lstStyle/>
          <a:p>
            <a:pPr>
              <a:lnSpc>
                <a:spcPct val="100000"/>
              </a:lnSpc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Budget Basics</a:t>
            </a:r>
          </a:p>
          <a:p>
            <a:pPr>
              <a:lnSpc>
                <a:spcPct val="100000"/>
              </a:lnSpc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Annual Facility Planning</a:t>
            </a:r>
          </a:p>
          <a:p>
            <a:pPr>
              <a:lnSpc>
                <a:spcPct val="100000"/>
              </a:lnSpc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Financial Reporting</a:t>
            </a:r>
            <a:endParaRPr lang="en-US" sz="1600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 descr="A screenshot of a sports app&#10;&#10;Description automatically generated">
            <a:extLst>
              <a:ext uri="{FF2B5EF4-FFF2-40B4-BE49-F238E27FC236}">
                <a16:creationId xmlns:a16="http://schemas.microsoft.com/office/drawing/2014/main" id="{4D998007-1623-7DAF-2928-466BF983EFD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" r="8"/>
          <a:stretch>
            <a:fillRect/>
          </a:stretch>
        </p:blipFill>
        <p:spPr>
          <a:xfrm>
            <a:off x="5162897" y="1714500"/>
            <a:ext cx="7029103" cy="422910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8556357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BCB06C08-D2E3-454E-9085-1B860F0267C6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17418"/>
            <a:ext cx="12192000" cy="6858000"/>
          </a:xfrm>
          <a:prstGeom prst="rect">
            <a:avLst/>
          </a:prstGeom>
        </p:spPr>
      </p:pic>
      <p:sp>
        <p:nvSpPr>
          <p:cNvPr id="7" name="Content Placeholder 4">
            <a:extLst>
              <a:ext uri="{FF2B5EF4-FFF2-40B4-BE49-F238E27FC236}">
                <a16:creationId xmlns:a16="http://schemas.microsoft.com/office/drawing/2014/main" id="{F9BF0147-AC6A-C040-A943-085D7B1DDFD8}"/>
              </a:ext>
            </a:extLst>
          </p:cNvPr>
          <p:cNvSpPr txBox="1">
            <a:spLocks/>
          </p:cNvSpPr>
          <p:nvPr/>
        </p:nvSpPr>
        <p:spPr>
          <a:xfrm>
            <a:off x="781322" y="3888712"/>
            <a:ext cx="4533356" cy="183443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0" i="0" kern="1200">
                <a:solidFill>
                  <a:schemeClr val="tx1">
                    <a:tint val="75000"/>
                  </a:schemeClr>
                </a:solidFill>
                <a:latin typeface="Helvetica Neue Light" panose="02000403000000020004" pitchFamily="2" charset="0"/>
                <a:ea typeface="Helvetica Neue Light" panose="02000403000000020004" pitchFamily="2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tx1">
                    <a:tint val="75000"/>
                  </a:schemeClr>
                </a:solidFill>
                <a:latin typeface="Helvetica Neue Light" panose="02000403000000020004" pitchFamily="2" charset="0"/>
                <a:ea typeface="Helvetica Neue Light" panose="02000403000000020004" pitchFamily="2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tx1">
                    <a:tint val="75000"/>
                  </a:schemeClr>
                </a:solidFill>
                <a:latin typeface="Helvetica Neue Light" panose="02000403000000020004" pitchFamily="2" charset="0"/>
                <a:ea typeface="Helvetica Neue Light" panose="02000403000000020004" pitchFamily="2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0" i="0" kern="1200">
                <a:solidFill>
                  <a:schemeClr val="tx1">
                    <a:tint val="75000"/>
                  </a:schemeClr>
                </a:solidFill>
                <a:latin typeface="Helvetica Neue Light" panose="02000403000000020004" pitchFamily="2" charset="0"/>
                <a:ea typeface="Helvetica Neue Light" panose="02000403000000020004" pitchFamily="2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0" i="0" kern="1200">
                <a:solidFill>
                  <a:schemeClr val="tx1">
                    <a:tint val="75000"/>
                  </a:schemeClr>
                </a:solidFill>
                <a:latin typeface="Helvetica Neue Light" panose="02000403000000020004" pitchFamily="2" charset="0"/>
                <a:ea typeface="Helvetica Neue Light" panose="02000403000000020004" pitchFamily="2" charset="0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HIGH PERFORMANCE LEADERSHIP</a:t>
            </a:r>
          </a:p>
          <a:p>
            <a:endParaRPr lang="en-US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515E5A7-2AB2-C04D-916F-C554B46D2CB9}"/>
              </a:ext>
            </a:extLst>
          </p:cNvPr>
          <p:cNvSpPr txBox="1"/>
          <p:nvPr/>
        </p:nvSpPr>
        <p:spPr>
          <a:xfrm>
            <a:off x="0" y="2247802"/>
            <a:ext cx="6096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>
                <a:solidFill>
                  <a:schemeClr val="bg1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AGENDA </a:t>
            </a:r>
          </a:p>
        </p:txBody>
      </p:sp>
      <p:sp>
        <p:nvSpPr>
          <p:cNvPr id="11" name="Content Placeholder 4">
            <a:extLst>
              <a:ext uri="{FF2B5EF4-FFF2-40B4-BE49-F238E27FC236}">
                <a16:creationId xmlns:a16="http://schemas.microsoft.com/office/drawing/2014/main" id="{485B0B45-91D3-1A46-9080-ABD61546FF6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25760" y="1682482"/>
            <a:ext cx="5359801" cy="4030765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18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HPL Vision – Jason Clement</a:t>
            </a:r>
          </a:p>
          <a:p>
            <a:pPr marL="0" indent="0">
              <a:buNone/>
            </a:pPr>
            <a:endParaRPr 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Catalyst Network – Kelly Baine</a:t>
            </a:r>
          </a:p>
          <a:p>
            <a:endParaRPr 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Leadership Resources – Tami Swanson</a:t>
            </a:r>
          </a:p>
          <a:p>
            <a:endParaRPr 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HPL Overview – Allan Rice</a:t>
            </a:r>
          </a:p>
          <a:p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C5910764-A037-EAC2-B7E3-8F74CF3A9EC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50084" y="638740"/>
            <a:ext cx="6535478" cy="75597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FA02A8E9-66B9-2770-F84E-48EA2C6D074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11981" y="1144753"/>
            <a:ext cx="4785775" cy="4999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51264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EB912B-38B1-CDC4-B645-7C1BA752A0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146AF63-F964-2CE9-1899-169DDD1CF044}"/>
              </a:ext>
            </a:extLst>
          </p:cNvPr>
          <p:cNvSpPr txBox="1"/>
          <p:nvPr/>
        </p:nvSpPr>
        <p:spPr>
          <a:xfrm>
            <a:off x="5295900" y="816428"/>
            <a:ext cx="64166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800" b="1" dirty="0">
                <a:solidFill>
                  <a:srgbClr val="192C3B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HPL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604E126-21DE-FFE5-9336-868B9CF41E98}"/>
              </a:ext>
            </a:extLst>
          </p:cNvPr>
          <p:cNvSpPr txBox="1"/>
          <p:nvPr/>
        </p:nvSpPr>
        <p:spPr>
          <a:xfrm>
            <a:off x="6981623" y="1271216"/>
            <a:ext cx="47309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b="1" dirty="0">
                <a:solidFill>
                  <a:schemeClr val="bg2">
                    <a:lumMod val="50000"/>
                  </a:schemeClr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ORIENTATION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6F04238-1DEC-7D27-8A8D-2F9835A19669}"/>
              </a:ext>
            </a:extLst>
          </p:cNvPr>
          <p:cNvSpPr txBox="1"/>
          <p:nvPr/>
        </p:nvSpPr>
        <p:spPr>
          <a:xfrm>
            <a:off x="1475509" y="1974273"/>
            <a:ext cx="9757064" cy="3908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Goals of the Experience 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Expand Your Playbook as a GM / Future GM / SFC Leader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Build a Stronger Team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Highlight Available SFC Resources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Leverage Your Knowledge to Benefit Everyone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0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What’s the Game Plan?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9 Months of Focused Leadership Development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One Session per Month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Roundtable Format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Content Developed for SFC and Aligned with Leadership Goals</a:t>
            </a:r>
          </a:p>
        </p:txBody>
      </p:sp>
    </p:spTree>
    <p:extLst>
      <p:ext uri="{BB962C8B-B14F-4D97-AF65-F5344CB8AC3E}">
        <p14:creationId xmlns:p14="http://schemas.microsoft.com/office/powerpoint/2010/main" val="42295651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5053D7-5DC5-C451-A963-A52BC1636AA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B4877BC-F40D-7A00-28B5-0EF3F7BC29DD}"/>
              </a:ext>
            </a:extLst>
          </p:cNvPr>
          <p:cNvSpPr txBox="1"/>
          <p:nvPr/>
        </p:nvSpPr>
        <p:spPr>
          <a:xfrm>
            <a:off x="5295900" y="816428"/>
            <a:ext cx="64166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800" b="1" dirty="0">
                <a:solidFill>
                  <a:srgbClr val="192C3B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HPL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14340CE-1AC1-3F8C-E2C6-5B93C7801AC2}"/>
              </a:ext>
            </a:extLst>
          </p:cNvPr>
          <p:cNvSpPr txBox="1"/>
          <p:nvPr/>
        </p:nvSpPr>
        <p:spPr>
          <a:xfrm>
            <a:off x="6981623" y="1271216"/>
            <a:ext cx="47309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b="1" dirty="0">
                <a:solidFill>
                  <a:schemeClr val="bg2">
                    <a:lumMod val="50000"/>
                  </a:schemeClr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ORIENTATION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F9B117D-3B87-9E16-4279-AF95D2BE8A6E}"/>
              </a:ext>
            </a:extLst>
          </p:cNvPr>
          <p:cNvSpPr txBox="1"/>
          <p:nvPr/>
        </p:nvSpPr>
        <p:spPr>
          <a:xfrm>
            <a:off x="1475509" y="1974273"/>
            <a:ext cx="9757064" cy="38446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What Do You Bring?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Commitment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Focus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Ideas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Questions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0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What Do You Get?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Tools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Techniques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Network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Investment</a:t>
            </a:r>
          </a:p>
        </p:txBody>
      </p:sp>
    </p:spTree>
    <p:extLst>
      <p:ext uri="{BB962C8B-B14F-4D97-AF65-F5344CB8AC3E}">
        <p14:creationId xmlns:p14="http://schemas.microsoft.com/office/powerpoint/2010/main" val="16671457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64D59E-4E42-FFB0-FB8A-C10A36BDF1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AE2DF5E-8BE1-0491-52D9-7A4643D55093}"/>
              </a:ext>
            </a:extLst>
          </p:cNvPr>
          <p:cNvSpPr txBox="1"/>
          <p:nvPr/>
        </p:nvSpPr>
        <p:spPr>
          <a:xfrm>
            <a:off x="5295900" y="816428"/>
            <a:ext cx="64166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800" b="1" dirty="0">
                <a:solidFill>
                  <a:srgbClr val="192C3B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HPL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DB07E9D-699D-F9B4-E97F-419DE773DA57}"/>
              </a:ext>
            </a:extLst>
          </p:cNvPr>
          <p:cNvSpPr txBox="1"/>
          <p:nvPr/>
        </p:nvSpPr>
        <p:spPr>
          <a:xfrm>
            <a:off x="6981623" y="1271216"/>
            <a:ext cx="47309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b="1" dirty="0">
                <a:solidFill>
                  <a:schemeClr val="bg2">
                    <a:lumMod val="50000"/>
                  </a:schemeClr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ORIENTATION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5EBE8C1-0676-ADFD-BBBA-3F2CDC003F0D}"/>
              </a:ext>
            </a:extLst>
          </p:cNvPr>
          <p:cNvSpPr txBox="1"/>
          <p:nvPr/>
        </p:nvSpPr>
        <p:spPr>
          <a:xfrm>
            <a:off x="1475509" y="1974273"/>
            <a:ext cx="9757064" cy="21441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marR="0" lvl="0" indent="-228600" algn="l" defTabSz="914400" rtl="0" eaLnBrk="1" fontAlgn="auto" latinLnBrk="0" hangingPunct="1"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Leadership Ethos</a:t>
            </a:r>
            <a:endParaRPr lang="en-US" sz="20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R="0" lvl="0" algn="l" defTabSz="914400" rtl="0" eaLnBrk="1" fontAlgn="auto" latinLnBrk="0" hangingPunct="1"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US" sz="20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28600" marR="0" lvl="0" indent="-228600" algn="l" defTabSz="914400" rtl="0" eaLnBrk="1" fontAlgn="auto" latinLnBrk="0" hangingPunct="1"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0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SFC Leadership Focus</a:t>
            </a:r>
          </a:p>
          <a:p>
            <a:pPr marL="228600" marR="0" lvl="0" indent="-228600" algn="l" defTabSz="914400" rtl="0" eaLnBrk="1" fontAlgn="auto" latinLnBrk="0" hangingPunct="1"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0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28600" marR="0" lvl="0" indent="-228600" algn="l" defTabSz="914400" rtl="0" eaLnBrk="1" fontAlgn="auto" latinLnBrk="0" hangingPunct="1"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0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SFC Way</a:t>
            </a:r>
            <a:endParaRPr kumimoji="0" lang="en-US" sz="20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40827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45C6EB-3719-9DD1-5131-0370C5ADD7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DC1EEBF-9372-7D83-B209-FDB2A21D48BA}"/>
              </a:ext>
            </a:extLst>
          </p:cNvPr>
          <p:cNvSpPr txBox="1"/>
          <p:nvPr/>
        </p:nvSpPr>
        <p:spPr>
          <a:xfrm>
            <a:off x="5295900" y="816428"/>
            <a:ext cx="64166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800" b="1" dirty="0">
                <a:solidFill>
                  <a:srgbClr val="192C3B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HPL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1C2EFC6-F052-DA61-084C-BE4CE263367B}"/>
              </a:ext>
            </a:extLst>
          </p:cNvPr>
          <p:cNvSpPr txBox="1"/>
          <p:nvPr/>
        </p:nvSpPr>
        <p:spPr>
          <a:xfrm>
            <a:off x="6981623" y="1271216"/>
            <a:ext cx="47309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b="1" dirty="0">
                <a:solidFill>
                  <a:schemeClr val="bg2">
                    <a:lumMod val="50000"/>
                  </a:schemeClr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ORIENTATION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FCF220D-739F-C4F9-E1BA-AAA611FED082}"/>
              </a:ext>
            </a:extLst>
          </p:cNvPr>
          <p:cNvSpPr txBox="1"/>
          <p:nvPr/>
        </p:nvSpPr>
        <p:spPr>
          <a:xfrm>
            <a:off x="1657350" y="1450957"/>
            <a:ext cx="6096000" cy="44217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0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Here’s what we’ll cover: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GM Experience Overview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SFC Way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Leadership 101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Service Excellence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Process Improvement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Emergency Planning &amp; Business Continuity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Human Resources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Government 101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Facility Stewardship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Facility Reporting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8222063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9007D184-11FE-864F-9BB1-883E53E269B6}"/>
              </a:ext>
            </a:extLst>
          </p:cNvPr>
          <p:cNvSpPr/>
          <p:nvPr/>
        </p:nvSpPr>
        <p:spPr>
          <a:xfrm>
            <a:off x="6096000" y="1714500"/>
            <a:ext cx="6096000" cy="42291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 algn="ctr"/>
            <a:r>
              <a:rPr lang="en-US">
                <a:solidFill>
                  <a:schemeClr val="tx2"/>
                </a:solidFill>
              </a:rPr>
              <a:t>WHEN PLACING IMAGES: </a:t>
            </a:r>
          </a:p>
          <a:p>
            <a:pPr lvl="1" algn="ctr"/>
            <a:r>
              <a:rPr lang="en-US">
                <a:solidFill>
                  <a:schemeClr val="tx2"/>
                </a:solidFill>
              </a:rPr>
              <a:t>File type: .jpg or .</a:t>
            </a:r>
            <a:r>
              <a:rPr lang="en-US" err="1">
                <a:solidFill>
                  <a:schemeClr val="tx2"/>
                </a:solidFill>
              </a:rPr>
              <a:t>png</a:t>
            </a:r>
            <a:r>
              <a:rPr lang="en-US">
                <a:solidFill>
                  <a:schemeClr val="tx2"/>
                </a:solidFill>
              </a:rPr>
              <a:t>.</a:t>
            </a:r>
          </a:p>
          <a:p>
            <a:pPr lvl="1" algn="ctr"/>
            <a:r>
              <a:rPr lang="en-US">
                <a:solidFill>
                  <a:schemeClr val="tx2"/>
                </a:solidFill>
              </a:rPr>
              <a:t>Use .</a:t>
            </a:r>
            <a:r>
              <a:rPr lang="en-US" err="1">
                <a:solidFill>
                  <a:schemeClr val="tx2"/>
                </a:solidFill>
              </a:rPr>
              <a:t>png</a:t>
            </a:r>
            <a:r>
              <a:rPr lang="en-US">
                <a:solidFill>
                  <a:schemeClr val="tx2"/>
                </a:solidFill>
              </a:rPr>
              <a:t> files if image backgrounds need to be transparent.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AC3FD79-FB36-C541-8CA3-8ADA0254627A}"/>
              </a:ext>
            </a:extLst>
          </p:cNvPr>
          <p:cNvSpPr txBox="1"/>
          <p:nvPr/>
        </p:nvSpPr>
        <p:spPr>
          <a:xfrm>
            <a:off x="685800" y="2294697"/>
            <a:ext cx="439129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9-Month Experience for Facility GMs/Other Selected Staff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Participants Selected by Executive Leadership Team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Monthly Sessions (3 hours)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8A62CC4-6E66-E348-B5F5-FB35C7FF0D94}"/>
              </a:ext>
            </a:extLst>
          </p:cNvPr>
          <p:cNvSpPr txBox="1"/>
          <p:nvPr/>
        </p:nvSpPr>
        <p:spPr>
          <a:xfrm>
            <a:off x="671637" y="1714500"/>
            <a:ext cx="52958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HPL OVERVIEW</a:t>
            </a:r>
          </a:p>
          <a:p>
            <a:endParaRPr lang="en-US" b="1" dirty="0">
              <a:solidFill>
                <a:schemeClr val="bg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F779C33-5D19-AB61-A247-E8FF85857A34}"/>
              </a:ext>
            </a:extLst>
          </p:cNvPr>
          <p:cNvSpPr txBox="1"/>
          <p:nvPr/>
        </p:nvSpPr>
        <p:spPr>
          <a:xfrm>
            <a:off x="5295900" y="816428"/>
            <a:ext cx="64166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800" b="1" dirty="0">
                <a:solidFill>
                  <a:srgbClr val="192C3B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HPL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77AD65D-E10E-C4F5-028C-D3D4978CD940}"/>
              </a:ext>
            </a:extLst>
          </p:cNvPr>
          <p:cNvSpPr txBox="1"/>
          <p:nvPr/>
        </p:nvSpPr>
        <p:spPr>
          <a:xfrm>
            <a:off x="6981623" y="1271216"/>
            <a:ext cx="47309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b="1" dirty="0">
                <a:solidFill>
                  <a:schemeClr val="bg2">
                    <a:lumMod val="50000"/>
                  </a:schemeClr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ORIENTATION</a:t>
            </a:r>
          </a:p>
        </p:txBody>
      </p:sp>
      <p:pic>
        <p:nvPicPr>
          <p:cNvPr id="1026" name="Picture 2" descr="2,600+ Soccer Tactic Board Stock Photos, Pictures &amp; Royalty-Free Images -  iStock | Soccer tactics">
            <a:extLst>
              <a:ext uri="{FF2B5EF4-FFF2-40B4-BE49-F238E27FC236}">
                <a16:creationId xmlns:a16="http://schemas.microsoft.com/office/drawing/2014/main" id="{7ABC2FF2-EB6B-40E0-E38C-BB299AAE30D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89" r="4189"/>
          <a:stretch>
            <a:fillRect/>
          </a:stretch>
        </p:blipFill>
        <p:spPr bwMode="auto">
          <a:xfrm>
            <a:off x="6096000" y="1714500"/>
            <a:ext cx="6096000" cy="4229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9736844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46BEAE-3D9E-2DED-358B-6BA8780C8F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A5622AB8-BD2C-F978-870F-6E34FFE37188}"/>
              </a:ext>
            </a:extLst>
          </p:cNvPr>
          <p:cNvSpPr/>
          <p:nvPr/>
        </p:nvSpPr>
        <p:spPr>
          <a:xfrm>
            <a:off x="6096000" y="1714500"/>
            <a:ext cx="6096000" cy="42291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 algn="ctr"/>
            <a:r>
              <a:rPr lang="en-US">
                <a:solidFill>
                  <a:schemeClr val="tx2"/>
                </a:solidFill>
              </a:rPr>
              <a:t>WHEN PLACING IMAGES: </a:t>
            </a:r>
          </a:p>
          <a:p>
            <a:pPr lvl="1" algn="ctr"/>
            <a:r>
              <a:rPr lang="en-US">
                <a:solidFill>
                  <a:schemeClr val="tx2"/>
                </a:solidFill>
              </a:rPr>
              <a:t>File type: .jpg or .</a:t>
            </a:r>
            <a:r>
              <a:rPr lang="en-US" err="1">
                <a:solidFill>
                  <a:schemeClr val="tx2"/>
                </a:solidFill>
              </a:rPr>
              <a:t>png</a:t>
            </a:r>
            <a:r>
              <a:rPr lang="en-US">
                <a:solidFill>
                  <a:schemeClr val="tx2"/>
                </a:solidFill>
              </a:rPr>
              <a:t>.</a:t>
            </a:r>
          </a:p>
          <a:p>
            <a:pPr lvl="1" algn="ctr"/>
            <a:r>
              <a:rPr lang="en-US">
                <a:solidFill>
                  <a:schemeClr val="tx2"/>
                </a:solidFill>
              </a:rPr>
              <a:t>Use .</a:t>
            </a:r>
            <a:r>
              <a:rPr lang="en-US" err="1">
                <a:solidFill>
                  <a:schemeClr val="tx2"/>
                </a:solidFill>
              </a:rPr>
              <a:t>png</a:t>
            </a:r>
            <a:r>
              <a:rPr lang="en-US">
                <a:solidFill>
                  <a:schemeClr val="tx2"/>
                </a:solidFill>
              </a:rPr>
              <a:t> files if image backgrounds need to be transparent.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C4314AE-FD7C-969F-7F1A-D7A8AF1396B4}"/>
              </a:ext>
            </a:extLst>
          </p:cNvPr>
          <p:cNvSpPr txBox="1"/>
          <p:nvPr/>
        </p:nvSpPr>
        <p:spPr>
          <a:xfrm>
            <a:off x="591251" y="1714500"/>
            <a:ext cx="52958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HPL GAME PLAN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63D1E77-7BBF-DFD7-AC5F-5AD98901ECD8}"/>
              </a:ext>
            </a:extLst>
          </p:cNvPr>
          <p:cNvSpPr txBox="1"/>
          <p:nvPr/>
        </p:nvSpPr>
        <p:spPr>
          <a:xfrm>
            <a:off x="5295900" y="816428"/>
            <a:ext cx="64166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800" b="1" dirty="0">
                <a:solidFill>
                  <a:srgbClr val="192C3B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HPL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C3C28BE-DFAA-8374-0A9B-79D39E1BCB14}"/>
              </a:ext>
            </a:extLst>
          </p:cNvPr>
          <p:cNvSpPr txBox="1"/>
          <p:nvPr/>
        </p:nvSpPr>
        <p:spPr>
          <a:xfrm>
            <a:off x="6981623" y="1271216"/>
            <a:ext cx="47309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b="1" dirty="0">
                <a:solidFill>
                  <a:schemeClr val="bg2">
                    <a:lumMod val="50000"/>
                  </a:schemeClr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ORIENTATION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2B88E828-090E-21AA-CE2A-F51E2F364B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5719" y="2199884"/>
            <a:ext cx="5471817" cy="3952220"/>
          </a:xfrm>
        </p:spPr>
        <p:txBody>
          <a:bodyPr anchor="t">
            <a:normAutofit lnSpcReduction="10000"/>
          </a:bodyPr>
          <a:lstStyle/>
          <a:p>
            <a:pPr>
              <a:lnSpc>
                <a:spcPct val="110000"/>
              </a:lnSpc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Goals of the Experience </a:t>
            </a:r>
          </a:p>
          <a:p>
            <a:pPr lvl="2">
              <a:lnSpc>
                <a:spcPct val="110000"/>
              </a:lnSpc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Expand Your Playbook as a GM/Future GM</a:t>
            </a:r>
          </a:p>
          <a:p>
            <a:pPr lvl="2">
              <a:lnSpc>
                <a:spcPct val="110000"/>
              </a:lnSpc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Build a Stronger Team</a:t>
            </a:r>
          </a:p>
          <a:p>
            <a:pPr lvl="2">
              <a:lnSpc>
                <a:spcPct val="110000"/>
              </a:lnSpc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Highlight Available SFC Resources</a:t>
            </a:r>
          </a:p>
          <a:p>
            <a:pPr lvl="2">
              <a:lnSpc>
                <a:spcPct val="110000"/>
              </a:lnSpc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Leverage Your Knowledge to Benefit Everyone</a:t>
            </a:r>
          </a:p>
          <a:p>
            <a:pPr>
              <a:lnSpc>
                <a:spcPct val="110000"/>
              </a:lnSpc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What’s the Game Plan?</a:t>
            </a:r>
          </a:p>
          <a:p>
            <a:pPr lvl="2">
              <a:lnSpc>
                <a:spcPct val="110000"/>
              </a:lnSpc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9 Months of Focused Leadership Development</a:t>
            </a:r>
          </a:p>
          <a:p>
            <a:pPr lvl="2">
              <a:lnSpc>
                <a:spcPct val="110000"/>
              </a:lnSpc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One Session per Month</a:t>
            </a:r>
          </a:p>
          <a:p>
            <a:pPr lvl="2">
              <a:lnSpc>
                <a:spcPct val="110000"/>
              </a:lnSpc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Roundtable Format</a:t>
            </a:r>
          </a:p>
          <a:p>
            <a:pPr lvl="2">
              <a:lnSpc>
                <a:spcPct val="110000"/>
              </a:lnSpc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Content Developed for SFC and Aligned with Leadership Goals</a:t>
            </a:r>
          </a:p>
        </p:txBody>
      </p:sp>
      <p:pic>
        <p:nvPicPr>
          <p:cNvPr id="7" name="Picture 6" descr="A football on a field&#10;&#10;Description automatically generated">
            <a:extLst>
              <a:ext uri="{FF2B5EF4-FFF2-40B4-BE49-F238E27FC236}">
                <a16:creationId xmlns:a16="http://schemas.microsoft.com/office/drawing/2014/main" id="{47E2AB42-43D2-2442-2604-EE46618B5E7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52" r="6552"/>
          <a:stretch>
            <a:fillRect/>
          </a:stretch>
        </p:blipFill>
        <p:spPr>
          <a:xfrm>
            <a:off x="6096001" y="1714500"/>
            <a:ext cx="6096000" cy="422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190988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9B28AC-DDC4-CB63-741F-9C1BFF4E0A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3BC08A65-E593-6D7E-7817-B6270B814078}"/>
              </a:ext>
            </a:extLst>
          </p:cNvPr>
          <p:cNvSpPr/>
          <p:nvPr/>
        </p:nvSpPr>
        <p:spPr>
          <a:xfrm>
            <a:off x="6096000" y="1714500"/>
            <a:ext cx="6096000" cy="42291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 algn="ctr"/>
            <a:r>
              <a:rPr lang="en-US">
                <a:solidFill>
                  <a:schemeClr val="tx2"/>
                </a:solidFill>
              </a:rPr>
              <a:t>WHEN PLACING IMAGES: </a:t>
            </a:r>
          </a:p>
          <a:p>
            <a:pPr lvl="1" algn="ctr"/>
            <a:r>
              <a:rPr lang="en-US">
                <a:solidFill>
                  <a:schemeClr val="tx2"/>
                </a:solidFill>
              </a:rPr>
              <a:t>File type: .jpg or .</a:t>
            </a:r>
            <a:r>
              <a:rPr lang="en-US" err="1">
                <a:solidFill>
                  <a:schemeClr val="tx2"/>
                </a:solidFill>
              </a:rPr>
              <a:t>png</a:t>
            </a:r>
            <a:r>
              <a:rPr lang="en-US">
                <a:solidFill>
                  <a:schemeClr val="tx2"/>
                </a:solidFill>
              </a:rPr>
              <a:t>.</a:t>
            </a:r>
          </a:p>
          <a:p>
            <a:pPr lvl="1" algn="ctr"/>
            <a:r>
              <a:rPr lang="en-US">
                <a:solidFill>
                  <a:schemeClr val="tx2"/>
                </a:solidFill>
              </a:rPr>
              <a:t>Use .</a:t>
            </a:r>
            <a:r>
              <a:rPr lang="en-US" err="1">
                <a:solidFill>
                  <a:schemeClr val="tx2"/>
                </a:solidFill>
              </a:rPr>
              <a:t>png</a:t>
            </a:r>
            <a:r>
              <a:rPr lang="en-US">
                <a:solidFill>
                  <a:schemeClr val="tx2"/>
                </a:solidFill>
              </a:rPr>
              <a:t> files if image backgrounds need to be transparent.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930A515-DF74-B893-A8D9-52F36F4758E6}"/>
              </a:ext>
            </a:extLst>
          </p:cNvPr>
          <p:cNvSpPr txBox="1"/>
          <p:nvPr/>
        </p:nvSpPr>
        <p:spPr>
          <a:xfrm>
            <a:off x="671637" y="1714500"/>
            <a:ext cx="52958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SFC WAY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BCFB350-901A-D520-224C-FD88F887A915}"/>
              </a:ext>
            </a:extLst>
          </p:cNvPr>
          <p:cNvSpPr txBox="1"/>
          <p:nvPr/>
        </p:nvSpPr>
        <p:spPr>
          <a:xfrm>
            <a:off x="5295900" y="816428"/>
            <a:ext cx="64166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800" b="1" dirty="0">
                <a:solidFill>
                  <a:srgbClr val="192C3B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HPL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DDF0A25-FB2D-07FB-6D62-5371BE94D39F}"/>
              </a:ext>
            </a:extLst>
          </p:cNvPr>
          <p:cNvSpPr txBox="1"/>
          <p:nvPr/>
        </p:nvSpPr>
        <p:spPr>
          <a:xfrm>
            <a:off x="6981623" y="1271216"/>
            <a:ext cx="47309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b="1" dirty="0">
                <a:solidFill>
                  <a:schemeClr val="bg2">
                    <a:lumMod val="50000"/>
                  </a:schemeClr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ORIENTATION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848B720C-62C1-E5AA-9361-F6F2E4159D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1637" y="2239867"/>
            <a:ext cx="3549625" cy="3416216"/>
          </a:xfrm>
        </p:spPr>
        <p:txBody>
          <a:bodyPr anchor="t">
            <a:normAutofit/>
          </a:bodyPr>
          <a:lstStyle/>
          <a:p>
            <a:pPr>
              <a:lnSpc>
                <a:spcPct val="100000"/>
              </a:lnSpc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The Why Behind the Way</a:t>
            </a:r>
          </a:p>
          <a:p>
            <a:pPr>
              <a:lnSpc>
                <a:spcPct val="100000"/>
              </a:lnSpc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How It Developed</a:t>
            </a:r>
          </a:p>
          <a:p>
            <a:pPr>
              <a:lnSpc>
                <a:spcPct val="100000"/>
              </a:lnSpc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Communications</a:t>
            </a:r>
          </a:p>
          <a:p>
            <a:pPr>
              <a:lnSpc>
                <a:spcPct val="100000"/>
              </a:lnSpc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Data</a:t>
            </a:r>
          </a:p>
          <a:p>
            <a:pPr>
              <a:lnSpc>
                <a:spcPct val="100000"/>
              </a:lnSpc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Reporting</a:t>
            </a:r>
          </a:p>
        </p:txBody>
      </p:sp>
      <p:pic>
        <p:nvPicPr>
          <p:cNvPr id="2050" name="Picture 2" descr="Back View Female Sport Coach Her Stock Photo 1303986139 | Shutterstock">
            <a:extLst>
              <a:ext uri="{FF2B5EF4-FFF2-40B4-BE49-F238E27FC236}">
                <a16:creationId xmlns:a16="http://schemas.microsoft.com/office/drawing/2014/main" id="{D39B69AF-5E69-232A-23F7-1DA840989B6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40" b="7863"/>
          <a:stretch>
            <a:fillRect/>
          </a:stretch>
        </p:blipFill>
        <p:spPr bwMode="auto">
          <a:xfrm>
            <a:off x="5967536" y="1714500"/>
            <a:ext cx="6224464" cy="4229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9565078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9B207AD6F59154C8C4F4232962D442E" ma:contentTypeVersion="7" ma:contentTypeDescription="Create a new document." ma:contentTypeScope="" ma:versionID="06ab527aee69551d34a006c1840981b0">
  <xsd:schema xmlns:xsd="http://www.w3.org/2001/XMLSchema" xmlns:xs="http://www.w3.org/2001/XMLSchema" xmlns:p="http://schemas.microsoft.com/office/2006/metadata/properties" xmlns:ns2="e16ff7e7-6bb9-4a83-8eef-2494765cb824" targetNamespace="http://schemas.microsoft.com/office/2006/metadata/properties" ma:root="true" ma:fieldsID="26aedafa6c4d7754f1053203731a7954" ns2:_="">
    <xsd:import namespace="e16ff7e7-6bb9-4a83-8eef-2494765cb82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16ff7e7-6bb9-4a83-8eef-2494765cb82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3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050ADFF7-49C9-43B3-ACF7-C03D4AFFBFC9}"/>
</file>

<file path=customXml/itemProps2.xml><?xml version="1.0" encoding="utf-8"?>
<ds:datastoreItem xmlns:ds="http://schemas.openxmlformats.org/officeDocument/2006/customXml" ds:itemID="{86DDEA4A-2736-46FA-B2E8-F59819C97340}">
  <ds:schemaRefs>
    <ds:schemaRef ds:uri="http://schemas.microsoft.com/office/2006/documentManagement/types"/>
    <ds:schemaRef ds:uri="http://purl.org/dc/terms/"/>
    <ds:schemaRef ds:uri="http://schemas.microsoft.com/office/2006/metadata/properties"/>
    <ds:schemaRef ds:uri="http://purl.org/dc/dcmitype/"/>
    <ds:schemaRef ds:uri="7640f820-0f1b-4223-b69d-8313cd773fe5"/>
    <ds:schemaRef ds:uri="http://www.w3.org/XML/1998/namespace"/>
    <ds:schemaRef ds:uri="http://purl.org/dc/elements/1.1/"/>
    <ds:schemaRef ds:uri="http://schemas.microsoft.com/office/infopath/2007/PartnerControls"/>
    <ds:schemaRef ds:uri="http://schemas.openxmlformats.org/package/2006/metadata/core-properties"/>
    <ds:schemaRef ds:uri="820ecb78-467c-4106-9a1c-0259dd8e1ba1"/>
  </ds:schemaRefs>
</ds:datastoreItem>
</file>

<file path=customXml/itemProps3.xml><?xml version="1.0" encoding="utf-8"?>
<ds:datastoreItem xmlns:ds="http://schemas.openxmlformats.org/officeDocument/2006/customXml" ds:itemID="{D7FEBEEA-C5B5-4ED1-B005-AC5B342109F2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5071</TotalTime>
  <Words>791</Words>
  <Application>Microsoft Office PowerPoint</Application>
  <PresentationFormat>Widescreen</PresentationFormat>
  <Paragraphs>196</Paragraphs>
  <Slides>17</Slides>
  <Notes>17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2" baseType="lpstr">
      <vt:lpstr>Arial</vt:lpstr>
      <vt:lpstr>Arial Narrow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Andrew Macarthur</dc:creator>
  <cp:lastModifiedBy>Tami Swanson</cp:lastModifiedBy>
  <cp:revision>138</cp:revision>
  <dcterms:created xsi:type="dcterms:W3CDTF">2021-06-08T13:49:10Z</dcterms:created>
  <dcterms:modified xsi:type="dcterms:W3CDTF">2025-11-03T20:32:24Z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0x01010049B207AD6F59154C8C4F4232962D442E</vt:lpwstr>
  </property>
</Properties>
</file>